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2" r:id="rId3"/>
    <p:sldId id="257" r:id="rId4"/>
    <p:sldId id="270" r:id="rId5"/>
    <p:sldId id="259" r:id="rId6"/>
    <p:sldId id="261" r:id="rId7"/>
    <p:sldId id="262" r:id="rId8"/>
    <p:sldId id="263" r:id="rId9"/>
    <p:sldId id="264" r:id="rId10"/>
    <p:sldId id="277" r:id="rId11"/>
    <p:sldId id="265" r:id="rId12"/>
    <p:sldId id="258" r:id="rId13"/>
    <p:sldId id="271" r:id="rId14"/>
    <p:sldId id="273" r:id="rId15"/>
    <p:sldId id="285" r:id="rId16"/>
    <p:sldId id="286" r:id="rId17"/>
    <p:sldId id="266" r:id="rId18"/>
    <p:sldId id="276" r:id="rId19"/>
    <p:sldId id="278" r:id="rId20"/>
    <p:sldId id="284" r:id="rId21"/>
    <p:sldId id="283" r:id="rId22"/>
    <p:sldId id="274" r:id="rId23"/>
    <p:sldId id="281" r:id="rId24"/>
    <p:sldId id="282" r:id="rId25"/>
    <p:sldId id="279" r:id="rId26"/>
    <p:sldId id="275" r:id="rId27"/>
    <p:sldId id="280" r:id="rId28"/>
    <p:sldId id="267" r:id="rId29"/>
    <p:sldId id="268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79"/>
    <p:restoredTop sz="94663"/>
  </p:normalViewPr>
  <p:slideViewPr>
    <p:cSldViewPr snapToGrid="0" snapToObjects="1">
      <p:cViewPr varScale="1">
        <p:scale>
          <a:sx n="128" d="100"/>
          <a:sy n="128" d="100"/>
        </p:scale>
        <p:origin x="200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640A69-5A23-0E42-A8CD-8FC98D6D2A58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8A624-117A-4A40-9244-F65723B65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2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727C-DE79-6E4B-A5F2-8D7849398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61D28-B851-E64C-B22D-F9475C977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00ADE-56C9-FE40-8547-6B5E753E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CCB7-402D-DA4F-80F5-1C6BE9C8AEB7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C6CAC-EB20-5147-958D-F2F9B99D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E5FD-4DCD-9148-A74A-2B0D3D70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5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3AED-94B7-0D48-80B7-520FF517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93231-07AA-524C-8494-661953B66E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67A9C-3C49-254C-B8F3-3E403C9CE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8EAB2-A975-A745-8482-35B041D10C3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B78DA-902C-0A45-9CFD-233E0EFA8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D3B4B-25D7-9A44-8BCC-44A7B6FA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36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85CF8-C5AD-5949-A5D5-D0AEA648C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5486E-AC4B-AD4E-93CA-BEFBB79FA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49693-64D3-9F4B-BB49-FC1CCA1E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4BA79-A03E-D94D-BD6E-395BC87102A2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FA319-72FF-BD43-966A-832453988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184C8-7961-904F-B56E-8B1B878C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A6A8-FD95-5A4E-9950-31764250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3255-1A2F-774E-A20D-CDA9D9D3D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E6040-CA1C-6842-80D3-A2CA2D28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BA83-6B10-A64D-87F5-4CA81510D330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2B535-333A-1E4E-BAC8-B227221D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E75D4-7967-1949-B733-0F186AA87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4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893EB-AF98-C64D-AA97-58AA828E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2C520-69CA-A847-AAD5-71BF798B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23B05-B793-BE4A-BB1F-44899765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C52F-F09D-8641-B8C7-E2793C02FF0E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B3566-B7B8-D646-BE2C-95B6B345C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1A0C2-3B51-1A4A-A354-8246B65B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0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AFF4B-BA80-D442-86A1-A0C4F94F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82CA-4B3B-FF41-8E53-F4982FDE3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DC909A-B145-7C4B-A2C3-62FA3DD59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A6FE2-B57D-4A41-9DE3-215C35274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D3A11-9229-9447-8646-EA99ED2935F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6BD05-26CC-0449-90B5-362CE6F5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A65389-A402-3740-BD78-725D4747E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8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E18A-F1DE-9748-83AF-EE2064ED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76B15-EA59-4245-9EC7-7146FAFC1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C7F9D-F580-B142-AF6D-1F8169922D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F6B72-D157-6848-91C0-75A60E6594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3F2F6-FDE4-2D48-B551-32667CE7F4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DA779-66B4-6E49-B59F-C7B88AC47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D787E-2BB3-3B4F-BE03-BD90EDD06DE0}" type="datetime1">
              <a:rPr lang="en-US" smtClean="0"/>
              <a:t>6/5/23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5ACD3-3A35-0D44-AA2D-20C94093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833E8C-6FFB-AB4F-960F-D08D7853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9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8D6C-C803-014D-9D3D-69A7A052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A3F70-3CB7-794D-B625-E8D90A739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3DA99-3E8A-3F4E-AC0D-8E4A064021C2}" type="datetime1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D4B29-3D28-7F4E-87D4-47488C45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920F29-BB2E-EE49-A101-8100058F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3A4302-298A-B147-9B05-C5E98EF9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5361-7FC0-1346-9317-D6893E35AD10}" type="datetime1">
              <a:rPr lang="en-US" smtClean="0"/>
              <a:t>6/5/23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6C339-E624-4740-BF7B-C2239AD5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56F8F-533B-5840-9888-04849C3B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3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8DB6B-F06B-0A49-A273-EC78713D0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300DA-98E7-B849-A4C7-00684DEE9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984DD9-3102-4B4A-95FB-010FFBD18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710D7-740A-624D-B9E7-DAFE9FCF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97230-D750-844F-99A0-E9349CF9C082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B4359-4B49-6A43-95AC-9E3975E15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1FBF1-8D34-1D4E-B7EF-CA51652E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8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D32C-FCAF-C34A-90C6-DCF093AD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75A1BB-FC38-534A-9678-78BDC8D15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34E27-97B5-1340-B58E-0EB8BB0EE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9A4E9-EA82-934F-8263-9D00E2C1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8AD58-48D9-BC48-A584-55B6FC80C28B}" type="datetime1">
              <a:rPr lang="en-US" smtClean="0"/>
              <a:t>6/5/23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23309-D7F9-674C-BEFD-DB19F849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5783E-BB32-984C-8CC0-279DBABF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5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A68483-0585-DE4D-BBD0-6E26F114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B4629-6971-4E4C-8A8A-4FF0F924D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F1BE8-ED2D-EA4B-B0F8-5DEE148B0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11829-9A9B-B24D-B5E8-356F15E13474}" type="datetime1">
              <a:rPr lang="en-US" smtClean="0"/>
              <a:t>6/5/23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AD8FC-B173-EA4D-B510-FDB68CC52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AF39C-5C45-2C48-A664-9A6B6D08F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8B289-BB48-5D44-9371-75D8F410F0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8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3.tif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tiff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11" Type="http://schemas.openxmlformats.org/officeDocument/2006/relationships/image" Target="../media/image23.png"/><Relationship Id="rId5" Type="http://schemas.openxmlformats.org/officeDocument/2006/relationships/image" Target="../media/image17.tiff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Gomez%2C+A+N" TargetMode="External"/><Relationship Id="rId3" Type="http://schemas.openxmlformats.org/officeDocument/2006/relationships/hyperlink" Target="https://arxiv.org/search/cs?searchtype=author&amp;query=Vaswani%2C+A" TargetMode="External"/><Relationship Id="rId7" Type="http://schemas.openxmlformats.org/officeDocument/2006/relationships/hyperlink" Target="https://arxiv.org/search/cs?searchtype=author&amp;query=Jones%2C+L" TargetMode="External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Uszkoreit%2C+J" TargetMode="External"/><Relationship Id="rId5" Type="http://schemas.openxmlformats.org/officeDocument/2006/relationships/hyperlink" Target="https://arxiv.org/search/cs?searchtype=author&amp;query=Parmar%2C+N" TargetMode="External"/><Relationship Id="rId10" Type="http://schemas.openxmlformats.org/officeDocument/2006/relationships/hyperlink" Target="https://arxiv.org/search/cs?searchtype=author&amp;query=Polosukhin%2C+I" TargetMode="External"/><Relationship Id="rId4" Type="http://schemas.openxmlformats.org/officeDocument/2006/relationships/hyperlink" Target="https://arxiv.org/search/cs?searchtype=author&amp;query=Shazeer%2C+N" TargetMode="External"/><Relationship Id="rId9" Type="http://schemas.openxmlformats.org/officeDocument/2006/relationships/hyperlink" Target="https://arxiv.org/search/cs?searchtype=author&amp;query=Kaiser%2C+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9F41-A710-E143-B527-88B32F3D4F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Sequential Data Using RNNs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9B35BC-2B0B-2C44-8A5F-E9A0E3C4F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Oualid Missaoui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DDD9C-D4A5-AA4B-89FF-4351D4A6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608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ED10-5178-DA4F-91D0-9816DDDDF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11" y="120473"/>
            <a:ext cx="10515600" cy="560564"/>
          </a:xfrm>
        </p:spPr>
        <p:txBody>
          <a:bodyPr>
            <a:normAutofit fontScale="90000"/>
          </a:bodyPr>
          <a:lstStyle/>
          <a:p>
            <a:r>
              <a:rPr lang="en-US" dirty="0"/>
              <a:t>Bidirectional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11E59-0661-6A41-A9AF-A7DDB1F7F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81F1F-6A92-D044-9E85-BC945BC6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C7C0D-C9B7-AC48-97D4-79BAD262C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17" y="1825625"/>
            <a:ext cx="5034237" cy="32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65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C853-997A-5A4F-8B60-F37184E0A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EF87-C1A8-DB41-B417-1198B056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Deep feed-forward neural networks, RNN suffer from vanishing/exploding gradient</a:t>
            </a:r>
          </a:p>
          <a:p>
            <a:r>
              <a:rPr lang="en-US" dirty="0"/>
              <a:t>Solution: LSTM comes to the rescue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7B191-4084-4647-9754-ECC29DDA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12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8C8FB-5F68-704C-9B60-AD727EBB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64294"/>
            <a:ext cx="10515600" cy="615454"/>
          </a:xfrm>
        </p:spPr>
        <p:txBody>
          <a:bodyPr>
            <a:normAutofit/>
          </a:bodyPr>
          <a:lstStyle/>
          <a:p>
            <a:r>
              <a:rPr lang="en-US" sz="1800" b="1" dirty="0"/>
              <a:t>Long Short-Term Memory (LSTM) Neural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D252-7758-0D4C-9A29-6233256F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256" y="5701837"/>
            <a:ext cx="2905469" cy="544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EE973B-6CDC-9C4E-8C91-08049950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81" y="1265228"/>
            <a:ext cx="883522" cy="1715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3B7D7-12BA-9D40-B9E7-8F0B883E1BC5}"/>
              </a:ext>
            </a:extLst>
          </p:cNvPr>
          <p:cNvSpPr txBox="1"/>
          <p:nvPr/>
        </p:nvSpPr>
        <p:spPr>
          <a:xfrm>
            <a:off x="5916748" y="19644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C0115E-B706-7A42-AA1F-298B2F5BD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45" y="1265228"/>
            <a:ext cx="2823596" cy="20915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E4168-C34F-7342-839F-32398F86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1D502C-B608-8341-B337-DF88FA6D2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670" y="33286"/>
            <a:ext cx="4065197" cy="3585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8A819-170B-3244-B8C1-8276F6862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099" y="3979412"/>
            <a:ext cx="4961106" cy="1030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C6C2ED-E4A4-4447-AA38-AB57FF15092D}"/>
                  </a:ext>
                </a:extLst>
              </p:cNvPr>
              <p:cNvSpPr txBox="1"/>
              <p:nvPr/>
            </p:nvSpPr>
            <p:spPr>
              <a:xfrm>
                <a:off x="5138616" y="2973754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C6C2ED-E4A4-4447-AA38-AB57FF150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16" y="2973754"/>
                <a:ext cx="207621" cy="276999"/>
              </a:xfrm>
              <a:prstGeom prst="rect">
                <a:avLst/>
              </a:prstGeom>
              <a:blipFill>
                <a:blip r:embed="rId7"/>
                <a:stretch>
                  <a:fillRect l="-23529" r="-176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87A02E-C98B-274B-8900-018DE0E31EE9}"/>
                  </a:ext>
                </a:extLst>
              </p:cNvPr>
              <p:cNvSpPr txBox="1"/>
              <p:nvPr/>
            </p:nvSpPr>
            <p:spPr>
              <a:xfrm>
                <a:off x="7605726" y="3250753"/>
                <a:ext cx="2618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87A02E-C98B-274B-8900-018DE0E31E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5726" y="3250753"/>
                <a:ext cx="261867" cy="276999"/>
              </a:xfrm>
              <a:prstGeom prst="rect">
                <a:avLst/>
              </a:prstGeom>
              <a:blipFill>
                <a:blip r:embed="rId8"/>
                <a:stretch>
                  <a:fillRect l="-9524" r="-476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327581-C906-E74E-A0A9-374E38677B59}"/>
                  </a:ext>
                </a:extLst>
              </p:cNvPr>
              <p:cNvSpPr txBox="1"/>
              <p:nvPr/>
            </p:nvSpPr>
            <p:spPr>
              <a:xfrm>
                <a:off x="6788833" y="2373370"/>
                <a:ext cx="4885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327581-C906-E74E-A0A9-374E38677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33" y="2373370"/>
                <a:ext cx="488531" cy="276999"/>
              </a:xfrm>
              <a:prstGeom prst="rect">
                <a:avLst/>
              </a:prstGeom>
              <a:blipFill>
                <a:blip r:embed="rId9"/>
                <a:stretch>
                  <a:fillRect l="-12821" r="-256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5A1140-BF3E-0F43-9B50-AF7B4B58D027}"/>
                  </a:ext>
                </a:extLst>
              </p:cNvPr>
              <p:cNvSpPr txBox="1"/>
              <p:nvPr/>
            </p:nvSpPr>
            <p:spPr>
              <a:xfrm>
                <a:off x="11139911" y="2383129"/>
                <a:ext cx="26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85A1140-BF3E-0F43-9B50-AF7B4B58D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9911" y="2383129"/>
                <a:ext cx="268920" cy="276999"/>
              </a:xfrm>
              <a:prstGeom prst="rect">
                <a:avLst/>
              </a:prstGeom>
              <a:blipFill>
                <a:blip r:embed="rId10"/>
                <a:stretch>
                  <a:fillRect l="-18182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9AC40-4D8E-9040-AEE8-F6240FA7F39B}"/>
                  </a:ext>
                </a:extLst>
              </p:cNvPr>
              <p:cNvSpPr txBox="1"/>
              <p:nvPr/>
            </p:nvSpPr>
            <p:spPr>
              <a:xfrm>
                <a:off x="6688050" y="1320530"/>
                <a:ext cx="4846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B9AC40-4D8E-9040-AEE8-F6240FA7F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050" y="1320530"/>
                <a:ext cx="484620" cy="276999"/>
              </a:xfrm>
              <a:prstGeom prst="rect">
                <a:avLst/>
              </a:prstGeom>
              <a:blipFill>
                <a:blip r:embed="rId11"/>
                <a:stretch>
                  <a:fillRect l="-1025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38064-3053-104B-A406-8C33E37B0A74}"/>
                  </a:ext>
                </a:extLst>
              </p:cNvPr>
              <p:cNvSpPr txBox="1"/>
              <p:nvPr/>
            </p:nvSpPr>
            <p:spPr>
              <a:xfrm>
                <a:off x="11160580" y="1356933"/>
                <a:ext cx="265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538064-3053-104B-A406-8C33E37B0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0580" y="1356933"/>
                <a:ext cx="265008" cy="276999"/>
              </a:xfrm>
              <a:prstGeom prst="rect">
                <a:avLst/>
              </a:prstGeom>
              <a:blipFill>
                <a:blip r:embed="rId12"/>
                <a:stretch>
                  <a:fillRect l="-18182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350B5F-578E-7148-9495-41837A064108}"/>
                  </a:ext>
                </a:extLst>
              </p:cNvPr>
              <p:cNvSpPr txBox="1"/>
              <p:nvPr/>
            </p:nvSpPr>
            <p:spPr>
              <a:xfrm>
                <a:off x="9136176" y="1823116"/>
                <a:ext cx="265009" cy="282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350B5F-578E-7148-9495-41837A06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6176" y="1823116"/>
                <a:ext cx="265009" cy="282706"/>
              </a:xfrm>
              <a:prstGeom prst="rect">
                <a:avLst/>
              </a:prstGeom>
              <a:blipFill>
                <a:blip r:embed="rId13"/>
                <a:stretch>
                  <a:fillRect l="-13636" t="-22727" r="-454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CD7C8-C02E-914C-BBA6-28BBAA87F090}"/>
                  </a:ext>
                </a:extLst>
              </p:cNvPr>
              <p:cNvSpPr txBox="1"/>
              <p:nvPr/>
            </p:nvSpPr>
            <p:spPr>
              <a:xfrm>
                <a:off x="8657409" y="1820491"/>
                <a:ext cx="2144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3CD7C8-C02E-914C-BBA6-28BBAA87F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409" y="1820491"/>
                <a:ext cx="214418" cy="276999"/>
              </a:xfrm>
              <a:prstGeom prst="rect">
                <a:avLst/>
              </a:prstGeom>
              <a:blipFill>
                <a:blip r:embed="rId14"/>
                <a:stretch>
                  <a:fillRect l="-222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02DA7-949C-9E41-8493-251B7197072D}"/>
                  </a:ext>
                </a:extLst>
              </p:cNvPr>
              <p:cNvSpPr txBox="1"/>
              <p:nvPr/>
            </p:nvSpPr>
            <p:spPr>
              <a:xfrm>
                <a:off x="7870424" y="1765699"/>
                <a:ext cx="2312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02DA7-949C-9E41-8493-251B71970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424" y="1765699"/>
                <a:ext cx="231281" cy="276999"/>
              </a:xfrm>
              <a:prstGeom prst="rect">
                <a:avLst/>
              </a:prstGeom>
              <a:blipFill>
                <a:blip r:embed="rId15"/>
                <a:stretch>
                  <a:fillRect l="-36842" r="-1052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DC21BC0-DA96-7448-91F5-F0375DF8A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95" y="4005005"/>
            <a:ext cx="5639195" cy="2241607"/>
          </a:xfrm>
        </p:spPr>
        <p:txBody>
          <a:bodyPr>
            <a:normAutofit/>
          </a:bodyPr>
          <a:lstStyle/>
          <a:p>
            <a:r>
              <a:rPr lang="en-US" sz="1400" dirty="0"/>
              <a:t>Forget gate: </a:t>
            </a:r>
          </a:p>
          <a:p>
            <a:pPr lvl="1"/>
            <a:r>
              <a:rPr lang="en-US" sz="1200" dirty="0"/>
              <a:t>decides what information should be thrown away or kept </a:t>
            </a:r>
          </a:p>
          <a:p>
            <a:r>
              <a:rPr lang="en-US" sz="1400" dirty="0"/>
              <a:t>Input gate : </a:t>
            </a:r>
          </a:p>
          <a:p>
            <a:pPr lvl="1"/>
            <a:r>
              <a:rPr lang="en-US" sz="1200" dirty="0"/>
              <a:t>regulated input</a:t>
            </a:r>
          </a:p>
          <a:p>
            <a:r>
              <a:rPr lang="en-US" sz="1400" dirty="0"/>
              <a:t>Cell gate : </a:t>
            </a:r>
          </a:p>
          <a:p>
            <a:pPr lvl="1"/>
            <a:r>
              <a:rPr lang="en-US" sz="1200" dirty="0"/>
              <a:t>combines forget and input states</a:t>
            </a:r>
          </a:p>
          <a:p>
            <a:r>
              <a:rPr lang="en-US" sz="1400" dirty="0"/>
              <a:t>Output gate: </a:t>
            </a:r>
          </a:p>
          <a:p>
            <a:pPr lvl="1"/>
            <a:r>
              <a:rPr lang="en-US" sz="1200" dirty="0"/>
              <a:t>The output gate decides what the next hidden state should be.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F9D80-579E-1345-8679-FD675756EEC7}"/>
                  </a:ext>
                </a:extLst>
              </p:cNvPr>
              <p:cNvSpPr txBox="1"/>
              <p:nvPr/>
            </p:nvSpPr>
            <p:spPr>
              <a:xfrm>
                <a:off x="9725398" y="2149135"/>
                <a:ext cx="256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6F9D80-579E-1345-8679-FD675756E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398" y="2149135"/>
                <a:ext cx="256802" cy="276999"/>
              </a:xfrm>
              <a:prstGeom prst="rect">
                <a:avLst/>
              </a:prstGeom>
              <a:blipFill>
                <a:blip r:embed="rId16"/>
                <a:stretch>
                  <a:fillRect l="-95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B5DEE890-E56D-E04D-A5DA-6DEE11486175}"/>
              </a:ext>
            </a:extLst>
          </p:cNvPr>
          <p:cNvSpPr txBox="1"/>
          <p:nvPr/>
        </p:nvSpPr>
        <p:spPr>
          <a:xfrm>
            <a:off x="102548" y="951198"/>
            <a:ext cx="18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Updating scheme:</a:t>
            </a:r>
          </a:p>
        </p:txBody>
      </p:sp>
    </p:spTree>
    <p:extLst>
      <p:ext uri="{BB962C8B-B14F-4D97-AF65-F5344CB8AC3E}">
        <p14:creationId xmlns:p14="http://schemas.microsoft.com/office/powerpoint/2010/main" val="77124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26B7-FFFA-BA41-85F1-7C17E7438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0564"/>
          </a:xfrm>
        </p:spPr>
        <p:txBody>
          <a:bodyPr>
            <a:normAutofit fontScale="90000"/>
          </a:bodyPr>
          <a:lstStyle/>
          <a:p>
            <a:r>
              <a:rPr lang="en-US" dirty="0"/>
              <a:t>GRU-RNN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466A-83E2-8F47-80D7-D8FD93BA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37C64-F43B-9241-8A5C-4F41CEF4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1EDA1-A283-2D4B-8AA3-84298A32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467" y="828411"/>
            <a:ext cx="4000333" cy="3172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3FF20E-5B38-DB48-8499-9541ADAA3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44" y="1506978"/>
            <a:ext cx="4267200" cy="288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1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0203-6558-CA4B-9E23-C365AA06B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22" y="192087"/>
            <a:ext cx="9604022" cy="504119"/>
          </a:xfrm>
        </p:spPr>
        <p:txBody>
          <a:bodyPr>
            <a:normAutofit fontScale="90000"/>
          </a:bodyPr>
          <a:lstStyle/>
          <a:p>
            <a:r>
              <a:rPr lang="en-US" dirty="0"/>
              <a:t>LSTM vs GRU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7618-8D5C-DD42-A067-166930375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27FD3-FF7C-3C45-AD48-DCD20D76C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27046-450B-5F47-A0C2-56B7FAE7C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7" y="646112"/>
            <a:ext cx="88265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46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4CE6-DBCD-2C93-870C-7E3BA790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vs GRU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4C40-6813-120C-9986-80E679575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1082F-6AC3-0F9A-3C0D-28C1A87D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63CB9-8A94-3D87-5407-20D4331F0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34" y="1825625"/>
            <a:ext cx="4927600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5ECC2-E312-E6EF-F78B-CFF52ADC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17" y="1920875"/>
            <a:ext cx="50165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1A0D-F8F6-6350-3381-47028C27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F8776-8C06-1F56-F7E2-CBFC5A97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63200-6BF9-27C0-762D-05F199920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B3C49-58FA-C305-B84D-5EF66823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968500"/>
            <a:ext cx="2438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85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2BCF-6332-8B4F-931E-00D5DEA7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65" y="179146"/>
            <a:ext cx="10515600" cy="712007"/>
          </a:xfrm>
        </p:spPr>
        <p:txBody>
          <a:bodyPr/>
          <a:lstStyle/>
          <a:p>
            <a:r>
              <a:rPr lang="en-US" dirty="0"/>
              <a:t>Deep 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A36F9-6E88-494C-B68D-EBA305365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CC9A14-C4ED-9B4E-A093-E505B3C2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94" y="808279"/>
            <a:ext cx="8331200" cy="561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C320B6-BC94-794F-9E6C-BFD78347B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77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1214-E819-9449-B7D6-F327C888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22" y="218369"/>
            <a:ext cx="10515600" cy="594431"/>
          </a:xfrm>
        </p:spPr>
        <p:txBody>
          <a:bodyPr>
            <a:normAutofit fontScale="90000"/>
          </a:bodyPr>
          <a:lstStyle/>
          <a:p>
            <a:r>
              <a:rPr lang="en-US" dirty="0"/>
              <a:t>Encoder-Decoder LSTM (Seq2Seq)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A7667-BBE7-894D-9016-AC032793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ADF43-19F4-2044-BBEC-FB7E02E4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174CD-6320-A745-AD33-4A919A25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664" y="2315302"/>
            <a:ext cx="7010400" cy="3861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220C2-E9E0-2C42-BF53-899C3CC73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430" y="1013542"/>
            <a:ext cx="2741392" cy="2113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9A6422-FFD5-A548-B28B-61DB05B59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22" y="1039811"/>
            <a:ext cx="19812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56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DD63C-9435-B045-A174-6D5DF963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C21D1-D461-FD47-BB2D-1272D353B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Encoder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Decoder : compute hidden state from</a:t>
            </a:r>
          </a:p>
          <a:p>
            <a:pPr lvl="1"/>
            <a:r>
              <a:rPr lang="en-US" dirty="0"/>
              <a:t>Previous hidden state</a:t>
            </a:r>
          </a:p>
          <a:p>
            <a:pPr lvl="1"/>
            <a:r>
              <a:rPr lang="en-US" dirty="0"/>
              <a:t>Last hidden vector of encoder </a:t>
            </a:r>
          </a:p>
          <a:p>
            <a:pPr lvl="1"/>
            <a:r>
              <a:rPr lang="en-US" dirty="0"/>
              <a:t>Previous predicted output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C905F-6879-754E-ABA3-4CA01000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BCECE-28AF-8947-9195-24A3BF06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217" y="1488128"/>
            <a:ext cx="4709583" cy="4868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A94A7-54AA-1B4C-BCC0-2B73B89FD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18" y="5856111"/>
            <a:ext cx="3861506" cy="821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14D867-725B-0F4D-BFA3-0CC2205F7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878" y="2658963"/>
            <a:ext cx="4160661" cy="6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3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AE37C-F6D0-8848-8FAE-569CB040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177" y="136525"/>
            <a:ext cx="10515600" cy="583142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Historical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0312F-8ED7-864B-B51F-C1FD0F25D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178" y="1423459"/>
            <a:ext cx="10721622" cy="98530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52A1C-B3E9-B448-AF4F-94AFFEBC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</a:t>
            </a:fld>
            <a:endParaRPr lang="en-US"/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5996EE9-BE05-374F-AF5A-4E4BAF8F72F9}"/>
              </a:ext>
            </a:extLst>
          </p:cNvPr>
          <p:cNvSpPr/>
          <p:nvPr/>
        </p:nvSpPr>
        <p:spPr>
          <a:xfrm>
            <a:off x="1964276" y="3964602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5D23A27-E5E1-9B4A-A1F8-4744E732FFB2}"/>
              </a:ext>
            </a:extLst>
          </p:cNvPr>
          <p:cNvSpPr/>
          <p:nvPr/>
        </p:nvSpPr>
        <p:spPr>
          <a:xfrm>
            <a:off x="3358454" y="3964602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004C5403-0837-2E43-80A7-73165EE75D82}"/>
              </a:ext>
            </a:extLst>
          </p:cNvPr>
          <p:cNvSpPr/>
          <p:nvPr/>
        </p:nvSpPr>
        <p:spPr>
          <a:xfrm>
            <a:off x="4617165" y="3964602"/>
            <a:ext cx="978408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GRU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8EDAECCC-68ED-F645-B38C-1A0E9F187BD5}"/>
              </a:ext>
            </a:extLst>
          </p:cNvPr>
          <p:cNvSpPr/>
          <p:nvPr/>
        </p:nvSpPr>
        <p:spPr>
          <a:xfrm>
            <a:off x="5977476" y="3964602"/>
            <a:ext cx="1608666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Attention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0855C7B-AFD1-6342-B26B-924AA7C39C00}"/>
              </a:ext>
            </a:extLst>
          </p:cNvPr>
          <p:cNvSpPr/>
          <p:nvPr/>
        </p:nvSpPr>
        <p:spPr>
          <a:xfrm>
            <a:off x="7953031" y="3964602"/>
            <a:ext cx="1608666" cy="48463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010227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A307-2B11-F6F8-4972-66802C582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Seq2Seq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631CF-25D5-723D-B109-AEDD3C088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Greedy Search </a:t>
            </a:r>
          </a:p>
          <a:p>
            <a:endParaRPr lang="en-US" dirty="0"/>
          </a:p>
          <a:p>
            <a:r>
              <a:rPr lang="en-US" dirty="0"/>
              <a:t>Exhaustive Search </a:t>
            </a:r>
          </a:p>
          <a:p>
            <a:endParaRPr lang="en-US" dirty="0"/>
          </a:p>
          <a:p>
            <a:r>
              <a:rPr lang="en-US" dirty="0"/>
              <a:t>Beam search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EA3AD-EF5B-74ED-72A0-313C9F237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9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33A5-7499-8D4F-8F86-762859F9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Seq2Seq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8C8F0-19F1-BE48-B1D6-1F67B255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limitation of the architecture is that it encodes the input sequence to a fixed length internal representation. </a:t>
            </a:r>
          </a:p>
          <a:p>
            <a:r>
              <a:rPr lang="en-US" dirty="0"/>
              <a:t>This imposes limits on the length of input sequences that can be reasonably learned and results in worse performance for very long input sequences.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A1A93-2D30-2D41-9088-E3D643DD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7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FB51-02CF-FD4D-AD8F-3E8226288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22" y="136525"/>
            <a:ext cx="10515600" cy="537986"/>
          </a:xfrm>
        </p:spPr>
        <p:txBody>
          <a:bodyPr>
            <a:normAutofit fontScale="90000"/>
          </a:bodyPr>
          <a:lstStyle/>
          <a:p>
            <a:r>
              <a:rPr lang="en-US" dirty="0"/>
              <a:t>LSTM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3DAF2-C8CE-3D49-96CB-88D9A8CCA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620" y="818027"/>
            <a:ext cx="7034048" cy="4351338"/>
          </a:xfrm>
        </p:spPr>
        <p:txBody>
          <a:bodyPr>
            <a:normAutofit/>
          </a:bodyPr>
          <a:lstStyle/>
          <a:p>
            <a:r>
              <a:rPr lang="en-US" sz="1800" i="1" dirty="0"/>
              <a:t>In a simple Encoder-Decoder</a:t>
            </a:r>
            <a:r>
              <a:rPr lang="en-US" sz="1800" dirty="0"/>
              <a:t> architecture the decoder is supposed to start making predictions by looking only at the </a:t>
            </a:r>
            <a:r>
              <a:rPr lang="en-US" sz="1800" i="1" dirty="0"/>
              <a:t>final output</a:t>
            </a:r>
            <a:r>
              <a:rPr lang="en-US" sz="1800" dirty="0"/>
              <a:t> of the encoder step which has </a:t>
            </a:r>
            <a:r>
              <a:rPr lang="en-US" sz="1800" i="1" dirty="0"/>
              <a:t>condensed information</a:t>
            </a:r>
            <a:r>
              <a:rPr lang="en-US" sz="1800" dirty="0"/>
              <a:t>. </a:t>
            </a:r>
          </a:p>
          <a:p>
            <a:r>
              <a:rPr lang="en-US" sz="1800" i="1" dirty="0"/>
              <a:t>On the other hand</a:t>
            </a:r>
            <a:r>
              <a:rPr lang="en-US" sz="1800" dirty="0"/>
              <a:t>, </a:t>
            </a:r>
            <a:r>
              <a:rPr lang="en-US" sz="1800" b="1" i="1" dirty="0"/>
              <a:t>attention</a:t>
            </a:r>
            <a:r>
              <a:rPr lang="en-US" sz="1800" dirty="0"/>
              <a:t> based architecture </a:t>
            </a:r>
            <a:r>
              <a:rPr lang="en-US" sz="1800" b="1" i="1" dirty="0"/>
              <a:t>attends</a:t>
            </a:r>
            <a:r>
              <a:rPr lang="en-US" sz="1800" dirty="0"/>
              <a:t> every hidden state from each encoder node at every time step and </a:t>
            </a:r>
            <a:r>
              <a:rPr lang="en-US" sz="1800" i="1" dirty="0"/>
              <a:t>then</a:t>
            </a:r>
            <a:r>
              <a:rPr lang="en-US" sz="1800" dirty="0"/>
              <a:t> makes predictions after deciding which one is </a:t>
            </a:r>
            <a:r>
              <a:rPr lang="en-US" sz="1800" i="1" dirty="0"/>
              <a:t>more informative.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3086-7192-C542-B032-012A0CAC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E2AC1-E3F0-1D45-8342-437203AD6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802" y="2993696"/>
            <a:ext cx="5828814" cy="310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71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769A-5CBF-9A44-AF99-2E802CE7D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7" y="224651"/>
            <a:ext cx="10515600" cy="378794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8906B-2810-B441-8504-C509F985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46" y="1016573"/>
            <a:ext cx="10515600" cy="21254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B62D8-29AE-414E-AF46-6819DDD20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9EF74-80EA-864B-87EB-7E60A3FEF1C8}"/>
              </a:ext>
            </a:extLst>
          </p:cNvPr>
          <p:cNvSpPr txBox="1"/>
          <p:nvPr/>
        </p:nvSpPr>
        <p:spPr>
          <a:xfrm>
            <a:off x="598102" y="6356350"/>
            <a:ext cx="1099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Dzmitry</a:t>
            </a:r>
            <a:r>
              <a:rPr lang="en-US" sz="1200" dirty="0"/>
              <a:t> </a:t>
            </a:r>
            <a:r>
              <a:rPr lang="en-US" sz="1200" dirty="0" err="1"/>
              <a:t>Bahdanau</a:t>
            </a:r>
            <a:r>
              <a:rPr lang="en-US" sz="1200" dirty="0"/>
              <a:t>, </a:t>
            </a:r>
            <a:r>
              <a:rPr lang="en-US" sz="1200" dirty="0" err="1"/>
              <a:t>KyungHyun</a:t>
            </a:r>
            <a:r>
              <a:rPr lang="en-US" sz="1200" dirty="0"/>
              <a:t> Cho, </a:t>
            </a:r>
            <a:r>
              <a:rPr lang="en-US" sz="1200" dirty="0" err="1"/>
              <a:t>Yoshua</a:t>
            </a:r>
            <a:r>
              <a:rPr lang="en-US" sz="1200" dirty="0"/>
              <a:t> </a:t>
            </a:r>
            <a:r>
              <a:rPr lang="en-US" sz="1200" dirty="0" err="1"/>
              <a:t>Bengio</a:t>
            </a:r>
            <a:r>
              <a:rPr lang="en-US" sz="1200" dirty="0"/>
              <a:t>,  NEURAL MACHINE TRANSLATION BY JOINTLY LEARNING TO ALIGN AND TRANSLATE, ICLR  2015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D9165-5060-0A4C-8399-9D82263C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393" y="337017"/>
            <a:ext cx="3530600" cy="464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98DB44-ACAD-9D44-AB2B-78C17245D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42" y="1948259"/>
            <a:ext cx="2679700" cy="62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55F21-31D3-F644-9C77-2FD57CA27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463" y="2419212"/>
            <a:ext cx="1892300" cy="1193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769F5C-B639-BE44-A7D3-7090FD320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0551" y="3575866"/>
            <a:ext cx="2857500" cy="990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83C1A4-CC28-2F46-89F1-C524C989EA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273" y="4604345"/>
            <a:ext cx="2387600" cy="55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373997-71BE-EF4D-85A9-C4ED1F399C50}"/>
              </a:ext>
            </a:extLst>
          </p:cNvPr>
          <p:cNvSpPr txBox="1"/>
          <p:nvPr/>
        </p:nvSpPr>
        <p:spPr>
          <a:xfrm>
            <a:off x="944720" y="5126636"/>
            <a:ext cx="10995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alignment model a is parametrized as a feedforward neural network  which is jointly trained with all the other components of the proposed system</a:t>
            </a:r>
          </a:p>
        </p:txBody>
      </p:sp>
    </p:spTree>
    <p:extLst>
      <p:ext uri="{BB962C8B-B14F-4D97-AF65-F5344CB8AC3E}">
        <p14:creationId xmlns:p14="http://schemas.microsoft.com/office/powerpoint/2010/main" val="2141983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AF74-0339-7F48-8447-853C8EFE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2D37-DCFF-3E49-B6D5-4D73BC678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3955B-5085-2041-9F5E-F968F33F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33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1957-1165-0047-A687-E5951FAB2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799CC-324A-3F44-9EF6-99F1F57CE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644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110F8-F332-8849-A3F2-33FEDAE44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5751-CCFA-4248-81DF-E17264BAB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667" y="2130647"/>
            <a:ext cx="8015111" cy="3532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5FB3BC-A248-4141-85AB-A27995766A4D}"/>
              </a:ext>
            </a:extLst>
          </p:cNvPr>
          <p:cNvSpPr txBox="1"/>
          <p:nvPr/>
        </p:nvSpPr>
        <p:spPr>
          <a:xfrm>
            <a:off x="598102" y="6217850"/>
            <a:ext cx="1099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Minh-Thang Luong, </a:t>
            </a:r>
            <a:r>
              <a:rPr lang="en-US" sz="1200" dirty="0" err="1"/>
              <a:t>Hieu</a:t>
            </a:r>
            <a:r>
              <a:rPr lang="en-US" sz="1200" dirty="0"/>
              <a:t> Pham, Christopher D. Manning, Effective Approaches to Attention-based Neural Machine Translation, EMNLP  2015</a:t>
            </a:r>
          </a:p>
        </p:txBody>
      </p:sp>
    </p:spTree>
    <p:extLst>
      <p:ext uri="{BB962C8B-B14F-4D97-AF65-F5344CB8AC3E}">
        <p14:creationId xmlns:p14="http://schemas.microsoft.com/office/powerpoint/2010/main" val="3890227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854FC-90E9-0845-9707-ABF260F4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" y="136525"/>
            <a:ext cx="10515600" cy="594431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Transformer’s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C7DF-A5F8-C743-BB73-638F958DF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F5880-D142-DF41-A4DA-E530D192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9A4FB-8D5E-724F-BC5C-C3580F3F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397" y="1017514"/>
            <a:ext cx="7857803" cy="533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4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3C9A0-9D0F-CE44-A90B-655322B6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9495-FE94-1645-867B-BD9953D6E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59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5D1B2-334B-4141-94F4-5050ED82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B5BBA-BB21-124A-BEE3-971DEA26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84" y="812800"/>
            <a:ext cx="5630498" cy="5034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06A1F4-B692-E045-AFA8-41A6F1A35911}"/>
              </a:ext>
            </a:extLst>
          </p:cNvPr>
          <p:cNvSpPr txBox="1"/>
          <p:nvPr/>
        </p:nvSpPr>
        <p:spPr>
          <a:xfrm>
            <a:off x="191493" y="5982581"/>
            <a:ext cx="109957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Ashish Vaswani</a:t>
            </a:r>
            <a:r>
              <a:rPr lang="en-US" sz="1200" dirty="0"/>
              <a:t>, </a:t>
            </a:r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Noam Shazeer</a:t>
            </a:r>
            <a:r>
              <a:rPr lang="en-US" sz="1200" dirty="0"/>
              <a:t>, </a:t>
            </a:r>
            <a:r>
              <a:rPr lang="en-US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Niki Parmar</a:t>
            </a:r>
            <a:r>
              <a:rPr lang="en-US" sz="1200" dirty="0"/>
              <a:t>, </a:t>
            </a:r>
            <a:r>
              <a:rPr lang="en-US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Jakob Uszkoreit</a:t>
            </a:r>
            <a:r>
              <a:rPr lang="en-US" sz="1200" dirty="0"/>
              <a:t>, </a:t>
            </a:r>
            <a:r>
              <a:rPr lang="en-US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Llion Jones</a:t>
            </a:r>
            <a:r>
              <a:rPr lang="en-US" sz="1200" dirty="0"/>
              <a:t>, </a:t>
            </a:r>
            <a:r>
              <a:rPr lang="en-US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Aidan N. Gomez</a:t>
            </a:r>
            <a:r>
              <a:rPr lang="en-US" sz="1200" dirty="0"/>
              <a:t>, </a:t>
            </a:r>
            <a:r>
              <a:rPr lang="en-US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Lukasz Kaiser</a:t>
            </a:r>
            <a:r>
              <a:rPr lang="en-US" sz="1200" dirty="0"/>
              <a:t>, </a:t>
            </a:r>
            <a:r>
              <a:rPr lang="en-US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Illia Polosukhin</a:t>
            </a:r>
            <a:r>
              <a:rPr lang="en-US" sz="1200" dirty="0"/>
              <a:t>, Attention Is All You Need, NIPS 2017</a:t>
            </a:r>
          </a:p>
        </p:txBody>
      </p:sp>
    </p:spTree>
    <p:extLst>
      <p:ext uri="{BB962C8B-B14F-4D97-AF65-F5344CB8AC3E}">
        <p14:creationId xmlns:p14="http://schemas.microsoft.com/office/powerpoint/2010/main" val="4218794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77306-416C-2C4E-97D1-8C98D094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real, how can we train (deep) LSTM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70A6-CC2A-AE42-9419-E06A6EBC1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147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Obviously, we need data , that has a time component</a:t>
            </a:r>
          </a:p>
          <a:p>
            <a:r>
              <a:rPr lang="en-US" sz="1400" dirty="0"/>
              <a:t>We have tons of panels that we can experiment with, e.g. bond’s market flow imbalance prediction , i.e. predicting if a bond will have more dealer buy quantity than dealer sell quantity </a:t>
            </a:r>
          </a:p>
          <a:p>
            <a:r>
              <a:rPr lang="en-US" sz="1400" dirty="0"/>
              <a:t>Suppose we have N bonds, and for each bond we have one year of weekly data so that every week t, we can characterize each bond by K features, and we map the features to an output for that particular bond that checks if the following week has more dealer buys than sells or not</a:t>
            </a:r>
          </a:p>
          <a:p>
            <a:r>
              <a:rPr lang="en-US" sz="1400" dirty="0"/>
              <a:t>Therefore , we will have a panel 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The input to the LSTM will a set of N ”data points” where each data point </a:t>
            </a:r>
            <a:r>
              <a:rPr lang="en-US" sz="1400" dirty="0" err="1"/>
              <a:t>i</a:t>
            </a:r>
            <a:r>
              <a:rPr lang="en-US" sz="1400" dirty="0"/>
              <a:t> is: </a:t>
            </a: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47CCA-0B74-6847-971A-FCCCB9361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23" y="3630613"/>
            <a:ext cx="3160562" cy="1499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B213B-1040-6D4D-94A3-6A01A455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001" y="5547129"/>
            <a:ext cx="3073400" cy="850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E266E-A7B1-5340-A871-DA1CD705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69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04244-542B-2E4F-BF15-8F827517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65" y="78406"/>
            <a:ext cx="10515600" cy="696509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 handles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642C-D1B2-D141-89B4-E7697C695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2888"/>
            <a:ext cx="10515600" cy="5154075"/>
          </a:xfrm>
        </p:spPr>
        <p:txBody>
          <a:bodyPr>
            <a:normAutofit/>
          </a:bodyPr>
          <a:lstStyle/>
          <a:p>
            <a:r>
              <a:rPr lang="en-US" sz="1600" dirty="0"/>
              <a:t>For many-to-many (same size) , </a:t>
            </a:r>
            <a:r>
              <a:rPr lang="en-US" sz="1600" dirty="0" err="1"/>
              <a:t>Tf</a:t>
            </a:r>
            <a:r>
              <a:rPr lang="en-US" sz="1600" dirty="0"/>
              <a:t>/</a:t>
            </a:r>
            <a:r>
              <a:rPr lang="en-US" sz="1600" dirty="0" err="1"/>
              <a:t>Keras</a:t>
            </a:r>
            <a:r>
              <a:rPr lang="en-US" sz="1600" dirty="0"/>
              <a:t> expects a multi-dimensional array :</a:t>
            </a:r>
          </a:p>
          <a:p>
            <a:endParaRPr lang="en-US" sz="1600" dirty="0"/>
          </a:p>
          <a:p>
            <a:pPr marL="0" indent="0" algn="ctr">
              <a:buNone/>
            </a:pPr>
            <a:r>
              <a:rPr lang="en-US" sz="1600" dirty="0"/>
              <a:t>Training shape = [</a:t>
            </a:r>
            <a:r>
              <a:rPr lang="en-US" sz="1600" dirty="0" err="1">
                <a:solidFill>
                  <a:srgbClr val="FF0000"/>
                </a:solidFill>
              </a:rPr>
              <a:t>tr_n_samples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n_timesteps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n_features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dirty="0"/>
              <a:t>And since it is same-size, the testing data </a:t>
            </a:r>
            <a:r>
              <a:rPr lang="en-US" sz="1600" dirty="0" err="1"/>
              <a:t>ndarray</a:t>
            </a:r>
            <a:r>
              <a:rPr lang="en-US" sz="1600" dirty="0"/>
              <a:t> should have the shape</a:t>
            </a:r>
          </a:p>
          <a:p>
            <a:pPr marL="0" indent="0">
              <a:buNone/>
            </a:pPr>
            <a:r>
              <a:rPr lang="en-US" sz="1600" dirty="0"/>
              <a:t>                                                             Testing shape = [</a:t>
            </a:r>
            <a:r>
              <a:rPr lang="en-US" sz="1600" dirty="0" err="1">
                <a:solidFill>
                  <a:srgbClr val="FF0000"/>
                </a:solidFill>
              </a:rPr>
              <a:t>tst_n_samples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n_timesteps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chemeClr val="accent6"/>
                </a:solidFill>
              </a:rPr>
              <a:t>n_features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Back to our panel: </a:t>
            </a:r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295A28-E2DA-2442-97B3-CF4D8C8B59AE}"/>
              </a:ext>
            </a:extLst>
          </p:cNvPr>
          <p:cNvCxnSpPr>
            <a:cxnSpLocks/>
          </p:cNvCxnSpPr>
          <p:nvPr/>
        </p:nvCxnSpPr>
        <p:spPr>
          <a:xfrm flipV="1">
            <a:off x="1332854" y="4339525"/>
            <a:ext cx="8082366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D3D417-B44D-8348-9CE2-E9BC0B1986D3}"/>
              </a:ext>
            </a:extLst>
          </p:cNvPr>
          <p:cNvCxnSpPr/>
          <p:nvPr/>
        </p:nvCxnSpPr>
        <p:spPr>
          <a:xfrm>
            <a:off x="1673817" y="4269783"/>
            <a:ext cx="0" cy="13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EF50E07-A6D4-5748-9532-B0D13A4A7B74}"/>
              </a:ext>
            </a:extLst>
          </p:cNvPr>
          <p:cNvCxnSpPr>
            <a:cxnSpLocks/>
          </p:cNvCxnSpPr>
          <p:nvPr/>
        </p:nvCxnSpPr>
        <p:spPr>
          <a:xfrm>
            <a:off x="2306665" y="4273657"/>
            <a:ext cx="0" cy="13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E87233-9649-AB45-87B6-D478ACD11953}"/>
              </a:ext>
            </a:extLst>
          </p:cNvPr>
          <p:cNvCxnSpPr>
            <a:cxnSpLocks/>
          </p:cNvCxnSpPr>
          <p:nvPr/>
        </p:nvCxnSpPr>
        <p:spPr>
          <a:xfrm>
            <a:off x="9053594" y="4273657"/>
            <a:ext cx="0" cy="131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6895BD2-E177-1C4A-9FA9-FAB4CAA84D45}"/>
              </a:ext>
            </a:extLst>
          </p:cNvPr>
          <p:cNvSpPr txBox="1"/>
          <p:nvPr/>
        </p:nvSpPr>
        <p:spPr>
          <a:xfrm>
            <a:off x="8981268" y="449450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2FCECD-0460-794B-A5F2-50203F30F1E7}"/>
              </a:ext>
            </a:extLst>
          </p:cNvPr>
          <p:cNvSpPr txBox="1"/>
          <p:nvPr/>
        </p:nvSpPr>
        <p:spPr>
          <a:xfrm>
            <a:off x="1376941" y="440151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5B7EE-F4C1-EC4D-B557-ADC3DEABBD34}"/>
              </a:ext>
            </a:extLst>
          </p:cNvPr>
          <p:cNvSpPr txBox="1"/>
          <p:nvPr/>
        </p:nvSpPr>
        <p:spPr>
          <a:xfrm>
            <a:off x="2090901" y="44092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DBA3DA-49EA-7A4C-B520-63A5B8F9CC41}"/>
              </a:ext>
            </a:extLst>
          </p:cNvPr>
          <p:cNvSpPr txBox="1"/>
          <p:nvPr/>
        </p:nvSpPr>
        <p:spPr>
          <a:xfrm>
            <a:off x="7618707" y="365525"/>
            <a:ext cx="4300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# define model</a:t>
            </a:r>
          </a:p>
          <a:p>
            <a:r>
              <a:rPr lang="en-US" sz="800" dirty="0"/>
              <a:t>model = Sequential()</a:t>
            </a:r>
          </a:p>
          <a:p>
            <a:r>
              <a:rPr lang="en-US" sz="800" b="1" dirty="0" err="1"/>
              <a:t>model.add</a:t>
            </a:r>
            <a:r>
              <a:rPr lang="en-US" sz="800" b="1" dirty="0"/>
              <a:t>(LSTM(50, activation='</a:t>
            </a:r>
            <a:r>
              <a:rPr lang="en-US" sz="800" b="1" dirty="0" err="1"/>
              <a:t>relu</a:t>
            </a:r>
            <a:r>
              <a:rPr lang="en-US" sz="800" b="1" dirty="0"/>
              <a:t>', </a:t>
            </a:r>
            <a:r>
              <a:rPr lang="en-US" sz="800" b="1" dirty="0" err="1"/>
              <a:t>input_shape</a:t>
            </a:r>
            <a:r>
              <a:rPr lang="en-US" sz="800" b="1" dirty="0"/>
              <a:t>=(</a:t>
            </a:r>
            <a:r>
              <a:rPr lang="en-US" sz="800" b="1" dirty="0" err="1"/>
              <a:t>n_steps</a:t>
            </a:r>
            <a:r>
              <a:rPr lang="en-US" sz="800" b="1" dirty="0"/>
              <a:t>, </a:t>
            </a:r>
            <a:r>
              <a:rPr lang="en-US" sz="800" b="1" dirty="0" err="1"/>
              <a:t>n_features</a:t>
            </a:r>
            <a:r>
              <a:rPr lang="en-US" sz="800" b="1" dirty="0"/>
              <a:t>)))</a:t>
            </a:r>
          </a:p>
          <a:p>
            <a:r>
              <a:rPr lang="en-US" sz="800" dirty="0" err="1"/>
              <a:t>model.add</a:t>
            </a:r>
            <a:r>
              <a:rPr lang="en-US" sz="800" dirty="0"/>
              <a:t>(Dense(1))</a:t>
            </a:r>
          </a:p>
          <a:p>
            <a:r>
              <a:rPr lang="en-US" sz="800" dirty="0" err="1"/>
              <a:t>model.compile</a:t>
            </a:r>
            <a:r>
              <a:rPr lang="en-US" sz="800" dirty="0"/>
              <a:t>(optimizer='</a:t>
            </a:r>
            <a:r>
              <a:rPr lang="en-US" sz="800" dirty="0" err="1"/>
              <a:t>adam</a:t>
            </a:r>
            <a:r>
              <a:rPr lang="en-US" sz="800" dirty="0"/>
              <a:t>', loss='</a:t>
            </a:r>
            <a:r>
              <a:rPr lang="en-US" sz="800" dirty="0" err="1"/>
              <a:t>mse</a:t>
            </a:r>
            <a:r>
              <a:rPr lang="en-US" sz="800" dirty="0"/>
              <a:t>')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C6C3DA5-9461-474C-8C99-521894EE8B56}"/>
              </a:ext>
            </a:extLst>
          </p:cNvPr>
          <p:cNvSpPr/>
          <p:nvPr/>
        </p:nvSpPr>
        <p:spPr>
          <a:xfrm rot="5400000">
            <a:off x="3217876" y="2357640"/>
            <a:ext cx="209227" cy="3297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8C1C743E-6CA8-4445-BE81-7DFD11E44FD8}"/>
              </a:ext>
            </a:extLst>
          </p:cNvPr>
          <p:cNvSpPr/>
          <p:nvPr/>
        </p:nvSpPr>
        <p:spPr>
          <a:xfrm>
            <a:off x="4907272" y="4453140"/>
            <a:ext cx="127780" cy="3693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6889BB-269B-7B4F-9D99-23BE41D9DB35}"/>
              </a:ext>
            </a:extLst>
          </p:cNvPr>
          <p:cNvSpPr txBox="1"/>
          <p:nvPr/>
        </p:nvSpPr>
        <p:spPr>
          <a:xfrm>
            <a:off x="2858964" y="3593046"/>
            <a:ext cx="258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n_timesteps</a:t>
            </a:r>
            <a:r>
              <a:rPr lang="en-US" dirty="0">
                <a:solidFill>
                  <a:schemeClr val="accent6"/>
                </a:solidFill>
              </a:rPr>
              <a:t> &lt; T</a:t>
            </a:r>
            <a:r>
              <a:rPr lang="en-US" dirty="0"/>
              <a:t> 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866C379-E46B-F74F-91C0-8BBA608CDFDB}"/>
              </a:ext>
            </a:extLst>
          </p:cNvPr>
          <p:cNvSpPr/>
          <p:nvPr/>
        </p:nvSpPr>
        <p:spPr>
          <a:xfrm rot="16200000">
            <a:off x="6515221" y="3400345"/>
            <a:ext cx="209227" cy="3297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66D04E-5A96-874A-B6CF-0E0FFE253FE9}"/>
              </a:ext>
            </a:extLst>
          </p:cNvPr>
          <p:cNvSpPr txBox="1"/>
          <p:nvPr/>
        </p:nvSpPr>
        <p:spPr>
          <a:xfrm>
            <a:off x="5507065" y="5153631"/>
            <a:ext cx="244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Testing,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err="1">
                <a:solidFill>
                  <a:schemeClr val="accent6"/>
                </a:solidFill>
              </a:rPr>
              <a:t>n_timesteps</a:t>
            </a:r>
            <a:r>
              <a:rPr lang="en-US" dirty="0"/>
              <a:t> &lt; 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B5F667-CCD2-DA47-8A4C-4017C9C33B34}"/>
              </a:ext>
            </a:extLst>
          </p:cNvPr>
          <p:cNvSpPr txBox="1"/>
          <p:nvPr/>
        </p:nvSpPr>
        <p:spPr>
          <a:xfrm>
            <a:off x="4806533" y="5530632"/>
            <a:ext cx="6413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the current problem, we are interested in the FIRST prediction </a:t>
            </a:r>
          </a:p>
          <a:p>
            <a:r>
              <a:rPr lang="en-US" dirty="0"/>
              <a:t>Y0 in the testing sequence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01A87-66A5-E142-9326-32E84E8BB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B1336-336D-BC44-8E12-D9783676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75" y="70908"/>
            <a:ext cx="10515600" cy="844544"/>
          </a:xfrm>
        </p:spPr>
        <p:txBody>
          <a:bodyPr/>
          <a:lstStyle/>
          <a:p>
            <a:r>
              <a:rPr lang="en-US" dirty="0"/>
              <a:t>Recurrent Neural Networks (RNN)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3AB89-D4A3-EB44-8EE7-A93743E00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435" y="915452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History: </a:t>
            </a:r>
          </a:p>
          <a:p>
            <a:pPr lvl="1"/>
            <a:r>
              <a:rPr lang="en-US" sz="1200" dirty="0"/>
              <a:t>Hopfield networks, John Hopfield 1982 (still alive)</a:t>
            </a:r>
          </a:p>
          <a:p>
            <a:pPr lvl="1"/>
            <a:r>
              <a:rPr lang="en-US" sz="1400" dirty="0"/>
              <a:t>David </a:t>
            </a:r>
            <a:r>
              <a:rPr lang="en-US" sz="1400" dirty="0" err="1"/>
              <a:t>Rumelhart’s</a:t>
            </a:r>
            <a:r>
              <a:rPr lang="en-US" sz="1400" dirty="0"/>
              <a:t> in 1986 (died 2011)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91DAA-0BC2-9F47-8C8C-1775C5D2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05" y="1690688"/>
            <a:ext cx="89154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D78267-B873-9243-8E6E-3DC1417C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068" y="4865637"/>
            <a:ext cx="2491293" cy="16754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62121-24CE-4845-8EA4-9DFBFEC06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63" y="4741890"/>
            <a:ext cx="883522" cy="1715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101886-A3FC-2346-9418-D3E30F8FCA6C}"/>
              </a:ext>
            </a:extLst>
          </p:cNvPr>
          <p:cNvSpPr txBox="1"/>
          <p:nvPr/>
        </p:nvSpPr>
        <p:spPr>
          <a:xfrm>
            <a:off x="1889814" y="545042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A43E6-408B-E74B-845D-FB7420DCCA3B}"/>
              </a:ext>
            </a:extLst>
          </p:cNvPr>
          <p:cNvSpPr/>
          <p:nvPr/>
        </p:nvSpPr>
        <p:spPr>
          <a:xfrm>
            <a:off x="659963" y="5215179"/>
            <a:ext cx="3733808" cy="782664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659ED-E7E2-AF4C-8B42-4A895A83E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8460" y="5167312"/>
            <a:ext cx="2044700" cy="723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5C65DE-5010-F94A-8615-D62DF73B0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7300" y="4291012"/>
            <a:ext cx="20193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AC4FC3-7ECD-654D-97D8-152788C09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020" y="5040312"/>
            <a:ext cx="1282700" cy="9779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F79837-4DBD-0F4D-80DD-2A381E27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7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9225-11C4-954B-B129-6BDEA9F75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Tf</a:t>
            </a:r>
            <a:r>
              <a:rPr lang="en-US" dirty="0"/>
              <a:t>/</a:t>
            </a:r>
            <a:r>
              <a:rPr lang="en-US" dirty="0" err="1"/>
              <a:t>keras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7A6B-FE89-1542-8D76-2A65DC909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One-to-one </a:t>
            </a:r>
          </a:p>
          <a:p>
            <a:pPr marL="0" indent="0">
              <a:buNone/>
            </a:pPr>
            <a:r>
              <a:rPr lang="en-US" sz="1600" dirty="0" err="1"/>
              <a:t>model.add</a:t>
            </a:r>
            <a:r>
              <a:rPr lang="en-US" sz="1600" dirty="0"/>
              <a:t>(Dense(</a:t>
            </a:r>
            <a:r>
              <a:rPr lang="en-US" sz="1600" dirty="0" err="1"/>
              <a:t>output_size</a:t>
            </a:r>
            <a:r>
              <a:rPr lang="en-US" sz="1600" dirty="0"/>
              <a:t>, </a:t>
            </a:r>
            <a:r>
              <a:rPr lang="en-US" sz="1600" dirty="0" err="1"/>
              <a:t>input_shape</a:t>
            </a:r>
            <a:r>
              <a:rPr lang="en-US" sz="1600" dirty="0"/>
              <a:t>=</a:t>
            </a:r>
            <a:r>
              <a:rPr lang="en-US" sz="1600" dirty="0" err="1"/>
              <a:t>input_shape</a:t>
            </a:r>
            <a:r>
              <a:rPr lang="en-US" sz="1600" dirty="0"/>
              <a:t>))</a:t>
            </a:r>
          </a:p>
          <a:p>
            <a:r>
              <a:rPr lang="en-US" dirty="0"/>
              <a:t>One-to-many</a:t>
            </a:r>
          </a:p>
          <a:p>
            <a:pPr marL="0" indent="0">
              <a:buNone/>
            </a:pPr>
            <a:r>
              <a:rPr lang="en-US" sz="1600" dirty="0" err="1"/>
              <a:t>model.add</a:t>
            </a:r>
            <a:r>
              <a:rPr lang="en-US" sz="1600" dirty="0"/>
              <a:t>(</a:t>
            </a:r>
            <a:r>
              <a:rPr lang="en-US" sz="1600" dirty="0" err="1"/>
              <a:t>RepeatVector</a:t>
            </a:r>
            <a:r>
              <a:rPr lang="en-US" sz="1600" dirty="0"/>
              <a:t>(</a:t>
            </a:r>
            <a:r>
              <a:rPr lang="en-US" sz="1600" dirty="0" err="1"/>
              <a:t>number_of_times</a:t>
            </a:r>
            <a:r>
              <a:rPr lang="en-US" sz="1600" dirty="0"/>
              <a:t>, </a:t>
            </a:r>
            <a:r>
              <a:rPr lang="en-US" sz="1600" dirty="0" err="1"/>
              <a:t>input_shape</a:t>
            </a:r>
            <a:r>
              <a:rPr lang="en-US" sz="1600" dirty="0"/>
              <a:t>=</a:t>
            </a:r>
            <a:r>
              <a:rPr lang="en-US" sz="1600" dirty="0" err="1"/>
              <a:t>input_shape</a:t>
            </a:r>
            <a:r>
              <a:rPr lang="en-US" sz="1600" dirty="0"/>
              <a:t>)) </a:t>
            </a:r>
          </a:p>
          <a:p>
            <a:pPr marL="0" indent="0">
              <a:buNone/>
            </a:pPr>
            <a:r>
              <a:rPr lang="en-US" sz="1600" dirty="0" err="1"/>
              <a:t>model.add</a:t>
            </a:r>
            <a:r>
              <a:rPr lang="en-US" sz="1600" dirty="0"/>
              <a:t>(LSTM(</a:t>
            </a:r>
            <a:r>
              <a:rPr lang="en-US" sz="1600" dirty="0" err="1"/>
              <a:t>output_size</a:t>
            </a:r>
            <a:r>
              <a:rPr lang="en-US" sz="1600" dirty="0"/>
              <a:t>, </a:t>
            </a:r>
            <a:r>
              <a:rPr lang="en-US" sz="1600" dirty="0" err="1"/>
              <a:t>return_sequences</a:t>
            </a:r>
            <a:r>
              <a:rPr lang="en-US" sz="1600" dirty="0"/>
              <a:t>=True))</a:t>
            </a:r>
          </a:p>
          <a:p>
            <a:r>
              <a:rPr lang="en-US" dirty="0"/>
              <a:t>Many-to-one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model = Sequential() </a:t>
            </a:r>
          </a:p>
          <a:p>
            <a:pPr marL="0" indent="0">
              <a:buNone/>
            </a:pPr>
            <a:r>
              <a:rPr lang="en-US" sz="1600" dirty="0" err="1"/>
              <a:t>model.add</a:t>
            </a:r>
            <a:r>
              <a:rPr lang="en-US" sz="1600" dirty="0"/>
              <a:t>(LSTM(1, </a:t>
            </a:r>
            <a:r>
              <a:rPr lang="en-US" sz="1600" dirty="0" err="1"/>
              <a:t>input_shape</a:t>
            </a:r>
            <a:r>
              <a:rPr lang="en-US" sz="1600" dirty="0"/>
              <a:t>=(timesteps, </a:t>
            </a:r>
            <a:r>
              <a:rPr lang="en-US" sz="1600" dirty="0" err="1"/>
              <a:t>data_dim</a:t>
            </a:r>
            <a:r>
              <a:rPr lang="en-US" sz="1600" dirty="0"/>
              <a:t>)))</a:t>
            </a:r>
          </a:p>
          <a:p>
            <a:r>
              <a:rPr lang="en-US" dirty="0"/>
              <a:t>Many-to-many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model = Sequential() </a:t>
            </a:r>
          </a:p>
          <a:p>
            <a:pPr marL="0" indent="0">
              <a:buNone/>
            </a:pPr>
            <a:r>
              <a:rPr lang="en-US" sz="1600" dirty="0" err="1"/>
              <a:t>model.add</a:t>
            </a:r>
            <a:r>
              <a:rPr lang="en-US" sz="1600" dirty="0"/>
              <a:t>(LSTM(1, </a:t>
            </a:r>
            <a:r>
              <a:rPr lang="en-US" sz="1600" dirty="0" err="1"/>
              <a:t>input_shape</a:t>
            </a:r>
            <a:r>
              <a:rPr lang="en-US" sz="1600" dirty="0"/>
              <a:t>=(timesteps, </a:t>
            </a:r>
            <a:r>
              <a:rPr lang="en-US" sz="1600" dirty="0" err="1"/>
              <a:t>data_dim</a:t>
            </a:r>
            <a:r>
              <a:rPr lang="en-US" sz="1600" dirty="0"/>
              <a:t>), </a:t>
            </a:r>
            <a:r>
              <a:rPr lang="en-US" sz="1600" b="1" dirty="0" err="1">
                <a:solidFill>
                  <a:srgbClr val="FF0000"/>
                </a:solidFill>
              </a:rPr>
              <a:t>return_sequences</a:t>
            </a:r>
            <a:r>
              <a:rPr lang="en-US" sz="1600" b="1" dirty="0">
                <a:solidFill>
                  <a:srgbClr val="FF0000"/>
                </a:solidFill>
              </a:rPr>
              <a:t>=True</a:t>
            </a:r>
            <a:r>
              <a:rPr lang="en-US" sz="1600" dirty="0"/>
              <a:t>))</a:t>
            </a:r>
            <a:endParaRPr lang="en-US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ED711-177F-5E49-B143-94C02691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3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989B-A1BA-2C47-9D62-5F310CA2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525"/>
            <a:ext cx="10515600" cy="506662"/>
          </a:xfrm>
        </p:spPr>
        <p:txBody>
          <a:bodyPr>
            <a:normAutofit fontScale="90000"/>
          </a:bodyPr>
          <a:lstStyle/>
          <a:p>
            <a:r>
              <a:rPr lang="en-US" dirty="0"/>
              <a:t>RNN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8EF78-8E47-9549-A945-A23B88F18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544" y="2644904"/>
            <a:ext cx="5701496" cy="1162258"/>
          </a:xfrm>
        </p:spPr>
        <p:txBody>
          <a:bodyPr>
            <a:normAutofit/>
          </a:bodyPr>
          <a:lstStyle/>
          <a:p>
            <a:r>
              <a:rPr lang="en-US" sz="1800" dirty="0"/>
              <a:t>H,W, U are learnable parameters and the same for all time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48ADD-5DE9-B746-AF4E-BC6097F4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5B5960-BE5E-9C44-B6EA-8A7B283F0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190" y="1051174"/>
            <a:ext cx="3240836" cy="2551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E8233-7D6E-E54D-B611-A76A08D3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27" y="1508755"/>
            <a:ext cx="3652661" cy="905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BDFED-6D8D-E945-90C6-F58165FB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511" y="4011155"/>
            <a:ext cx="5226755" cy="24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09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1B14-497A-8E45-82FC-41C0AF95A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RNN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C798A-7490-DA43-9AA4-8AEBD0DE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to one (Standard feed-forward neural network)</a:t>
            </a:r>
          </a:p>
          <a:p>
            <a:r>
              <a:rPr lang="en-US" dirty="0"/>
              <a:t>One to Many </a:t>
            </a:r>
          </a:p>
          <a:p>
            <a:r>
              <a:rPr lang="en-US" dirty="0"/>
              <a:t>Many to One</a:t>
            </a:r>
          </a:p>
          <a:p>
            <a:r>
              <a:rPr lang="en-US" dirty="0"/>
              <a:t>Many to Many (same sequence lengths)</a:t>
            </a:r>
          </a:p>
          <a:p>
            <a:r>
              <a:rPr lang="en-US" dirty="0"/>
              <a:t>Many to Many (different sequence lengths)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E3D69-E979-8449-AA9F-F44C0925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6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A37E3-F895-9248-8959-E1BCEF803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to many RNN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7376E-9856-8747-A79A-DB3E47E4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captioning</a:t>
            </a:r>
          </a:p>
          <a:p>
            <a:r>
              <a:rPr lang="en-US" dirty="0"/>
              <a:t>Music generation</a:t>
            </a:r>
          </a:p>
          <a:p>
            <a:r>
              <a:rPr lang="en-US" dirty="0"/>
              <a:t>Finance applications ?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336D7F-205E-A14C-8777-E3E0DEAC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701" y="1473846"/>
            <a:ext cx="2573418" cy="48107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77496-D684-A243-A159-09497DCE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2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8EA1-BFF4-4144-B2E4-78404C75F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to many RNN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D84A9-AAE5-8342-B81B-ABC6DA477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applications:</a:t>
            </a:r>
          </a:p>
          <a:p>
            <a:pPr lvl="1"/>
            <a:r>
              <a:rPr lang="en-US" dirty="0"/>
              <a:t>The output is a characterization of the overall sequence</a:t>
            </a:r>
          </a:p>
          <a:p>
            <a:pPr lvl="1"/>
            <a:r>
              <a:rPr lang="en-US" dirty="0"/>
              <a:t>The output does not change much over time 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Sentiment classification </a:t>
            </a:r>
          </a:p>
          <a:p>
            <a:pPr lvl="1"/>
            <a:r>
              <a:rPr lang="en-US" dirty="0"/>
              <a:t>Sequence classification </a:t>
            </a:r>
          </a:p>
          <a:p>
            <a:r>
              <a:rPr lang="en-US" dirty="0"/>
              <a:t>Financial application:</a:t>
            </a:r>
          </a:p>
          <a:p>
            <a:pPr lvl="1"/>
            <a:r>
              <a:rPr lang="en-US" dirty="0"/>
              <a:t>Predicting  the follow-on transactions with many-to-one </a:t>
            </a:r>
          </a:p>
          <a:p>
            <a:pPr lvl="1"/>
            <a:r>
              <a:rPr lang="en-US" dirty="0"/>
              <a:t>Predicting tuck-ins, </a:t>
            </a:r>
            <a:r>
              <a:rPr lang="en-US" dirty="0" err="1"/>
              <a:t>m&amp;a</a:t>
            </a:r>
            <a:r>
              <a:rPr lang="en-US" dirty="0"/>
              <a:t>/LBO,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EE021-2B37-2B45-BD9C-9DCCEB76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699" y="1509578"/>
            <a:ext cx="2179101" cy="42170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5E637E-4B5F-7A42-B63E-F34730626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90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CB3F-9482-BD42-853B-50A264B55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 RNNs (same size)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2ED8A-46A5-374C-97CF-EB64BD640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36797" cy="4351338"/>
          </a:xfrm>
        </p:spPr>
        <p:txBody>
          <a:bodyPr/>
          <a:lstStyle/>
          <a:p>
            <a:r>
              <a:rPr lang="en-US" dirty="0"/>
              <a:t>When to use:</a:t>
            </a:r>
          </a:p>
          <a:p>
            <a:pPr lvl="1"/>
            <a:r>
              <a:rPr lang="en-US" dirty="0"/>
              <a:t>When the output is available whenever the input is available and represents a significant/interesting characterization 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Name Entity Recognition </a:t>
            </a:r>
          </a:p>
          <a:p>
            <a:r>
              <a:rPr lang="en-US" dirty="0"/>
              <a:t>Financial Applications </a:t>
            </a:r>
          </a:p>
          <a:p>
            <a:pPr lvl="1"/>
            <a:r>
              <a:rPr lang="en-US" dirty="0"/>
              <a:t>Asset  return prediction (classification/regression)</a:t>
            </a:r>
          </a:p>
          <a:p>
            <a:pPr lvl="2"/>
            <a:r>
              <a:rPr lang="en-US" dirty="0"/>
              <a:t>Stocks, bonds </a:t>
            </a:r>
          </a:p>
          <a:p>
            <a:pPr lvl="1"/>
            <a:r>
              <a:rPr lang="en-US" dirty="0"/>
              <a:t>Security level trading volume/imbalance prediction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4512B-7DA0-DA46-848A-9389ABF60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304" y="1626878"/>
            <a:ext cx="2622489" cy="4748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4FB1E-07EE-D444-A3D3-6E27CA7E8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9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ACB6-E0B4-1241-9CF9-5196FED65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Many-to-many RNNs (different size)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09B5D-FA8F-584B-A7BA-E5C1FB6D0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7929" cy="4351338"/>
          </a:xfrm>
        </p:spPr>
        <p:txBody>
          <a:bodyPr/>
          <a:lstStyle/>
          <a:p>
            <a:r>
              <a:rPr lang="en-US" dirty="0"/>
              <a:t>Typical application</a:t>
            </a:r>
          </a:p>
          <a:p>
            <a:pPr lvl="1"/>
            <a:r>
              <a:rPr lang="en-US" dirty="0"/>
              <a:t>When the output is a sequence that should not coincide with the input sequence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Machine translation</a:t>
            </a:r>
          </a:p>
          <a:p>
            <a:r>
              <a:rPr lang="en-US" dirty="0"/>
              <a:t>Financial application	</a:t>
            </a:r>
          </a:p>
          <a:p>
            <a:pPr lvl="1"/>
            <a:r>
              <a:rPr lang="en-US" dirty="0"/>
              <a:t>Temporal structured prediction: predicting the timelines of major events in the first 5 years of the public life of a firm (output sequence) from its private life (input sequence)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827C8-9C16-A14A-9D03-EC2D4FA08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902" y="1825625"/>
            <a:ext cx="3175018" cy="39195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9479A-5CA5-A842-9509-AD58E153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B289-BB48-5D44-9371-75D8F410F0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71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19979</TotalTime>
  <Words>1062</Words>
  <Application>Microsoft Macintosh PowerPoint</Application>
  <PresentationFormat>Widescreen</PresentationFormat>
  <Paragraphs>180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Modeling Sequential Data Using RNNs</vt:lpstr>
      <vt:lpstr>Historical development </vt:lpstr>
      <vt:lpstr>Recurrent Neural Networks (RNN) </vt:lpstr>
      <vt:lpstr>RNN structure</vt:lpstr>
      <vt:lpstr>Different RNN architectures</vt:lpstr>
      <vt:lpstr>One to many RNN architecture</vt:lpstr>
      <vt:lpstr>One to many RNN architecture</vt:lpstr>
      <vt:lpstr>Many-to-many RNNs (same size) </vt:lpstr>
      <vt:lpstr>Many-to-many RNNs (different size) </vt:lpstr>
      <vt:lpstr>Bidirectional RNN</vt:lpstr>
      <vt:lpstr>RNN issues</vt:lpstr>
      <vt:lpstr>Long Short-Term Memory (LSTM) Neural Networks</vt:lpstr>
      <vt:lpstr>GRU-RNN</vt:lpstr>
      <vt:lpstr>LSTM vs GRU</vt:lpstr>
      <vt:lpstr>LSTM vs GRU </vt:lpstr>
      <vt:lpstr>Deep RNN</vt:lpstr>
      <vt:lpstr>Deep LSTM</vt:lpstr>
      <vt:lpstr>Encoder-Decoder LSTM (Seq2Seq)</vt:lpstr>
      <vt:lpstr>PowerPoint Presentation</vt:lpstr>
      <vt:lpstr>Seq2Seq prediction</vt:lpstr>
      <vt:lpstr>Limitations of Seq2Seq architectures</vt:lpstr>
      <vt:lpstr>LSTM with attention</vt:lpstr>
      <vt:lpstr>PowerPoint Presentation</vt:lpstr>
      <vt:lpstr>PowerPoint Presentation</vt:lpstr>
      <vt:lpstr>PowerPoint Presentation</vt:lpstr>
      <vt:lpstr>Transformer’s architecture</vt:lpstr>
      <vt:lpstr>PowerPoint Presentation</vt:lpstr>
      <vt:lpstr>Let’s get real, how can we train (deep) LSTM ?</vt:lpstr>
      <vt:lpstr>How tf/keras handles it</vt:lpstr>
      <vt:lpstr>Tf/keras configuration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Sequential Data</dc:title>
  <dc:creator>Oualid Missaoui</dc:creator>
  <cp:lastModifiedBy>Microsoft Office User</cp:lastModifiedBy>
  <cp:revision>38</cp:revision>
  <dcterms:created xsi:type="dcterms:W3CDTF">2020-07-22T01:31:27Z</dcterms:created>
  <dcterms:modified xsi:type="dcterms:W3CDTF">2023-06-05T12:57:33Z</dcterms:modified>
</cp:coreProperties>
</file>